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65" r:id="rId5"/>
    <p:sldId id="275" r:id="rId6"/>
    <p:sldId id="281" r:id="rId7"/>
    <p:sldId id="270" r:id="rId8"/>
    <p:sldId id="271" r:id="rId9"/>
    <p:sldId id="280" r:id="rId10"/>
    <p:sldId id="269" r:id="rId11"/>
    <p:sldId id="277" r:id="rId12"/>
    <p:sldId id="278" r:id="rId1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33B2C21-C631-4F0F-C1B6-7E9B44D64763}" name="유소영" initials="소유" userId="S::syyoo0529@neungyule.com::4f3cc38d-6076-4e67-80ed-2032bcf08ba0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576" autoAdjust="0"/>
  </p:normalViewPr>
  <p:slideViewPr>
    <p:cSldViewPr snapToGrid="0">
      <p:cViewPr varScale="1">
        <p:scale>
          <a:sx n="100" d="100"/>
          <a:sy n="100" d="100"/>
        </p:scale>
        <p:origin x="91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Together with Friends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39418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459907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77045F41-4227-46BE-9EAF-F0AE2E5E7851}"/>
              </a:ext>
            </a:extLst>
          </p:cNvPr>
          <p:cNvSpPr txBox="1">
            <a:spLocks/>
          </p:cNvSpPr>
          <p:nvPr/>
        </p:nvSpPr>
        <p:spPr>
          <a:xfrm>
            <a:off x="1722363" y="3289760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want to be a friend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gives honest advice.</a:t>
            </a: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9C70ED17-F583-4A5F-8C29-7BA0B6D141B3}"/>
              </a:ext>
            </a:extLst>
          </p:cNvPr>
          <p:cNvSpPr txBox="1">
            <a:spLocks/>
          </p:cNvSpPr>
          <p:nvPr/>
        </p:nvSpPr>
        <p:spPr>
          <a:xfrm>
            <a:off x="1721545" y="4499868"/>
            <a:ext cx="9227777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Then we watched a movie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had a funny story and took pictures together at a photo booth.</a:t>
            </a: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A46B7AE1-D7E5-4F1D-849F-BBFA3A953E4F}"/>
              </a:ext>
            </a:extLst>
          </p:cNvPr>
          <p:cNvSpPr txBox="1">
            <a:spLocks/>
          </p:cNvSpPr>
          <p:nvPr/>
        </p:nvSpPr>
        <p:spPr>
          <a:xfrm>
            <a:off x="1721544" y="5492611"/>
            <a:ext cx="922777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그러고 나서 우리는 재미있는 이야기가 있는 영화를 보고 즉석 사진 촬영 부스에서 함께 사진을 찍었어요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AB108AC3-0DBD-494E-B5E0-0F0D1B0D4A1E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want to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be someone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who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is happy about my friends’ good news.</a:t>
            </a: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03E0B92B-CCFA-49BF-A175-44BCFB31F7DE}"/>
              </a:ext>
            </a:extLst>
          </p:cNvPr>
          <p:cNvSpPr txBox="1">
            <a:spLocks/>
          </p:cNvSpPr>
          <p:nvPr/>
        </p:nvSpPr>
        <p:spPr>
          <a:xfrm>
            <a:off x="1691880" y="3862185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저는 솔직한 조언을 해주는 친구가 되고 싶어요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E03E080C-5E2E-4A27-B7B4-E557761CC966}"/>
              </a:ext>
            </a:extLst>
          </p:cNvPr>
          <p:cNvSpPr txBox="1">
            <a:spLocks/>
          </p:cNvSpPr>
          <p:nvPr/>
        </p:nvSpPr>
        <p:spPr>
          <a:xfrm>
            <a:off x="1721544" y="2756638"/>
            <a:ext cx="873962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저는 친구의 좋은 소식에 기뻐하는 사람이 되고 싶어요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31678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is the book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which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changed my life.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86136"/>
            <a:ext cx="7920061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 met the singer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won the contest.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853503" y="5856115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그는 그 대회에서 우승한 가수를 만났다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880177" y="1730665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have a friend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who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loves painting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852684" y="418570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이것은 내 인생을 바꾼 책이다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51866" y="2463906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나는 그림 그리기를 좋아하는 친구가 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3" y="783660"/>
            <a:ext cx="7456245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괄호 안에서 적절한 말을 골라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40809" y="210036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47851" y="368121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74339" y="5092067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784210" y="3594588"/>
            <a:ext cx="8959203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saw a dog (who / which) was chasing a cat.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572CE9F1-C805-4979-AE9D-856A3629C75D}"/>
              </a:ext>
            </a:extLst>
          </p:cNvPr>
          <p:cNvSpPr txBox="1">
            <a:spLocks/>
          </p:cNvSpPr>
          <p:nvPr/>
        </p:nvSpPr>
        <p:spPr>
          <a:xfrm>
            <a:off x="1784210" y="420802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우리는 고양이를 쫓고 있는 개를 보았다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10698" y="4997825"/>
            <a:ext cx="881871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friend (who / which) lives near my house is 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coming today.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8DEDF701-ACD4-43AF-8999-69EB383A019F}"/>
              </a:ext>
            </a:extLst>
          </p:cNvPr>
          <p:cNvSpPr txBox="1">
            <a:spLocks/>
          </p:cNvSpPr>
          <p:nvPr/>
        </p:nvSpPr>
        <p:spPr>
          <a:xfrm>
            <a:off x="1825301" y="611654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나의 집 근처에 사는 한 친구가 오늘 올 것이다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493638" y="1945793"/>
            <a:ext cx="8135232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book (who / that) is on the desk is hers.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ED867768-7BDA-4529-ADEA-8F54EDD19C91}"/>
              </a:ext>
            </a:extLst>
          </p:cNvPr>
          <p:cNvSpPr txBox="1">
            <a:spLocks/>
          </p:cNvSpPr>
          <p:nvPr/>
        </p:nvSpPr>
        <p:spPr>
          <a:xfrm>
            <a:off x="1854457" y="2569351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책상 위에 있는 그 책은 그녀의 것이다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5BE650B-A05B-CE49-022F-0EE1D02F697C}"/>
              </a:ext>
            </a:extLst>
          </p:cNvPr>
          <p:cNvSpPr/>
          <p:nvPr/>
        </p:nvSpPr>
        <p:spPr>
          <a:xfrm>
            <a:off x="4618653" y="1945793"/>
            <a:ext cx="867747" cy="6225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EB7F249-8C7B-632C-B788-F267FAE63427}"/>
              </a:ext>
            </a:extLst>
          </p:cNvPr>
          <p:cNvSpPr/>
          <p:nvPr/>
        </p:nvSpPr>
        <p:spPr>
          <a:xfrm>
            <a:off x="5424056" y="3590022"/>
            <a:ext cx="1004736" cy="6225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5DB86B2-988A-F346-61C7-3B6CA5351072}"/>
              </a:ext>
            </a:extLst>
          </p:cNvPr>
          <p:cNvSpPr/>
          <p:nvPr/>
        </p:nvSpPr>
        <p:spPr>
          <a:xfrm>
            <a:off x="3399454" y="5015711"/>
            <a:ext cx="817984" cy="6225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37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540441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「수여동사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3800" b="1" dirty="0" err="1">
                <a:latin typeface="나눔고딕" pitchFamily="2" charset="-127"/>
                <a:ea typeface="나눔고딕" pitchFamily="2" charset="-127"/>
              </a:rPr>
              <a:t>간접목적어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3800" b="1" dirty="0" err="1">
                <a:latin typeface="나눔고딕" pitchFamily="2" charset="-127"/>
                <a:ea typeface="나눔고딕" pitchFamily="2" charset="-127"/>
              </a:rPr>
              <a:t>직접목적어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」</a:t>
            </a:r>
            <a:endParaRPr lang="en-US" altLang="ko-Kore-KR" sz="38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812289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주격 관계대명사</a:t>
            </a:r>
            <a:endParaRPr lang="en-US" altLang="ko-Kore-KR" sz="38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2446647"/>
            <a:ext cx="9631580" cy="19993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‘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에게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을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주다’라는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의미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              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간접목적어는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‘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에게’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, 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직접목적어는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‘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을’로 해석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「수여동사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간접목적어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직접목적어」의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순서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「수여동사</a:t>
            </a:r>
            <a:r>
              <a:rPr lang="en-US" altLang="ko-KR" sz="3600" b="1" dirty="0">
                <a:ea typeface="나눔고딕" panose="020D0604000000000000"/>
              </a:rPr>
              <a:t>+</a:t>
            </a:r>
            <a:r>
              <a:rPr lang="ko-KR" altLang="en-US" sz="3600" b="1" dirty="0" err="1">
                <a:ea typeface="나눔고딕" panose="020D0604000000000000"/>
              </a:rPr>
              <a:t>간접목적어</a:t>
            </a:r>
            <a:r>
              <a:rPr lang="en-US" altLang="ko-KR" sz="3600" b="1" dirty="0">
                <a:ea typeface="나눔고딕" panose="020D0604000000000000"/>
              </a:rPr>
              <a:t>+</a:t>
            </a:r>
            <a:r>
              <a:rPr lang="ko-KR" altLang="en-US" sz="3600" b="1" dirty="0" err="1">
                <a:ea typeface="나눔고딕" panose="020D0604000000000000"/>
              </a:rPr>
              <a:t>직접목적어</a:t>
            </a:r>
            <a:r>
              <a:rPr lang="ko-KR" altLang="en-US" sz="3600" b="1" dirty="0">
                <a:ea typeface="나눔고딕" panose="020D0604000000000000"/>
              </a:rPr>
              <a:t>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2800" spc="-100" dirty="0">
              <a:solidFill>
                <a:schemeClr val="bg1"/>
              </a:solidFill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5" name="텍스트 개체 틀 27">
            <a:extLst>
              <a:ext uri="{FF2B5EF4-FFF2-40B4-BE49-F238E27FC236}">
                <a16:creationId xmlns:a16="http://schemas.microsoft.com/office/drawing/2014/main" id="{D17BBEAC-D420-4D31-9B7C-2D8ECB90B98B}"/>
              </a:ext>
            </a:extLst>
          </p:cNvPr>
          <p:cNvSpPr txBox="1">
            <a:spLocks/>
          </p:cNvSpPr>
          <p:nvPr/>
        </p:nvSpPr>
        <p:spPr>
          <a:xfrm>
            <a:off x="1270481" y="1617634"/>
            <a:ext cx="9681946" cy="1332148"/>
          </a:xfrm>
          <a:prstGeom prst="rect">
            <a:avLst/>
          </a:prstGeom>
        </p:spPr>
        <p:txBody>
          <a:bodyPr anchor="ctr"/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ea typeface="나눔고딕" panose="020D0604000000000000"/>
              </a:rPr>
              <a:t>• </a:t>
            </a:r>
            <a:r>
              <a:rPr lang="ko-KR" altLang="en-US" sz="2800" dirty="0">
                <a:ea typeface="나눔고딕" panose="020D0604000000000000"/>
              </a:rPr>
              <a:t>동사에 따라 「수여동사</a:t>
            </a:r>
            <a:r>
              <a:rPr lang="en-US" altLang="ko-KR" sz="2800" dirty="0">
                <a:ea typeface="나눔고딕" panose="020D0604000000000000"/>
              </a:rPr>
              <a:t>+</a:t>
            </a:r>
            <a:r>
              <a:rPr lang="ko-KR" altLang="en-US" sz="2800" dirty="0" err="1">
                <a:ea typeface="나눔고딕" panose="020D0604000000000000"/>
              </a:rPr>
              <a:t>직접목적어</a:t>
            </a:r>
            <a:r>
              <a:rPr lang="en-US" altLang="ko-KR" sz="2800" dirty="0">
                <a:ea typeface="나눔고딕" panose="020D0604000000000000"/>
              </a:rPr>
              <a:t>+to/for/of+</a:t>
            </a:r>
            <a:r>
              <a:rPr lang="ko-KR" altLang="en-US" sz="2800" dirty="0" err="1">
                <a:ea typeface="나눔고딕" panose="020D0604000000000000"/>
              </a:rPr>
              <a:t>간접목적어」의</a:t>
            </a:r>
            <a:r>
              <a:rPr lang="ko-KR" altLang="en-US" sz="2800" dirty="0">
                <a:ea typeface="나눔고딕" panose="020D0604000000000000"/>
              </a:rPr>
              <a:t> 형태로 바꾸어 쓸 수 있음</a:t>
            </a:r>
            <a:r>
              <a:rPr lang="en-US" altLang="ko-KR" sz="2800" dirty="0">
                <a:ea typeface="나눔고딕" panose="020D0604000000000000"/>
              </a:rPr>
              <a:t>.</a:t>
            </a:r>
            <a:endParaRPr lang="ko-KR" altLang="en-US" sz="2800" dirty="0">
              <a:ea typeface="나눔고딕" panose="020D060400000000000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934A66-C8AC-4616-BB6B-47E4A20220E2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「수여동사</a:t>
            </a:r>
            <a:r>
              <a:rPr lang="en-US" altLang="ko-KR" sz="3600" b="1" dirty="0">
                <a:ea typeface="나눔고딕" panose="020D0604000000000000"/>
              </a:rPr>
              <a:t>+</a:t>
            </a:r>
            <a:r>
              <a:rPr lang="ko-KR" altLang="en-US" sz="3600" b="1" dirty="0" err="1">
                <a:ea typeface="나눔고딕" panose="020D0604000000000000"/>
              </a:rPr>
              <a:t>간접목적어</a:t>
            </a:r>
            <a:r>
              <a:rPr lang="en-US" altLang="ko-KR" sz="3600" b="1" dirty="0">
                <a:ea typeface="나눔고딕" panose="020D0604000000000000"/>
              </a:rPr>
              <a:t>+</a:t>
            </a:r>
            <a:r>
              <a:rPr lang="ko-KR" altLang="en-US" sz="3600" b="1" dirty="0" err="1">
                <a:ea typeface="나눔고딕" panose="020D0604000000000000"/>
              </a:rPr>
              <a:t>직접목적어</a:t>
            </a:r>
            <a:r>
              <a:rPr lang="ko-KR" altLang="en-US" sz="3600" b="1" dirty="0">
                <a:ea typeface="나눔고딕" panose="020D0604000000000000"/>
              </a:rPr>
              <a:t>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D9F80B2-5904-A292-31B7-24E362753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432388"/>
              </p:ext>
            </p:extLst>
          </p:nvPr>
        </p:nvGraphicFramePr>
        <p:xfrm>
          <a:off x="1473424" y="3193318"/>
          <a:ext cx="9245152" cy="27732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32854">
                  <a:extLst>
                    <a:ext uri="{9D8B030D-6E8A-4147-A177-3AD203B41FA5}">
                      <a16:colId xmlns:a16="http://schemas.microsoft.com/office/drawing/2014/main" val="3677987834"/>
                    </a:ext>
                  </a:extLst>
                </a:gridCol>
                <a:gridCol w="2107096">
                  <a:extLst>
                    <a:ext uri="{9D8B030D-6E8A-4147-A177-3AD203B41FA5}">
                      <a16:colId xmlns:a16="http://schemas.microsoft.com/office/drawing/2014/main" val="32900535"/>
                    </a:ext>
                  </a:extLst>
                </a:gridCol>
                <a:gridCol w="884583">
                  <a:extLst>
                    <a:ext uri="{9D8B030D-6E8A-4147-A177-3AD203B41FA5}">
                      <a16:colId xmlns:a16="http://schemas.microsoft.com/office/drawing/2014/main" val="804892285"/>
                    </a:ext>
                  </a:extLst>
                </a:gridCol>
                <a:gridCol w="2220619">
                  <a:extLst>
                    <a:ext uri="{9D8B030D-6E8A-4147-A177-3AD203B41FA5}">
                      <a16:colId xmlns:a16="http://schemas.microsoft.com/office/drawing/2014/main" val="2862816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give, tell, show, teach, pass, lend, write, send </a:t>
                      </a:r>
                      <a:r>
                        <a:rPr lang="ko-KR" altLang="en-US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등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ko-KR" altLang="en-US" sz="2800" b="0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ko-KR" altLang="en-US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ko-KR" altLang="en-US" sz="2800" b="1" kern="1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직접목적어</a:t>
                      </a:r>
                      <a:endParaRPr lang="ko-KR" altLang="en-US" sz="2800" b="1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  <a:p>
                      <a:pPr algn="ctr" latinLnBrk="1"/>
                      <a:endParaRPr lang="ko-KR" altLang="en-US" sz="2800" b="0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to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2800" b="1" kern="1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간접목적어</a:t>
                      </a:r>
                      <a:endParaRPr lang="ko-KR" altLang="en-US" sz="2800" b="1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1405136"/>
                  </a:ext>
                </a:extLst>
              </a:tr>
              <a:tr h="91417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buy, get, make, cook </a:t>
                      </a:r>
                      <a:r>
                        <a:rPr lang="ko-KR" altLang="en-US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등	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for</a:t>
                      </a:r>
                      <a:endParaRPr lang="ko-KR" altLang="en-US" sz="2800" b="0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659317"/>
                  </a:ext>
                </a:extLst>
              </a:tr>
              <a:tr h="91417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ask	</a:t>
                      </a:r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800" b="0" kern="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굴림"/>
                          <a:cs typeface="Calibri" panose="020F0502020204030204" pitchFamily="34" charset="0"/>
                        </a:rPr>
                        <a:t>of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487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2185357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820195" y="5109268"/>
            <a:ext cx="923448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그래서 저는 그녀가 가장 좋아하는 과자인 초콜릿 쿠키를 그녀에게 사줬어요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820195" y="3914378"/>
            <a:ext cx="6853288" cy="108725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So, I </a:t>
            </a:r>
            <a:r>
              <a:rPr lang="en-US" altLang="ko-KR" sz="3200" b="1" kern="100" dirty="0">
                <a:solidFill>
                  <a:srgbClr val="FF0000"/>
                </a:solidFill>
                <a:ea typeface="굴림"/>
                <a:cs typeface="Arial" pitchFamily="34" charset="0"/>
              </a:rPr>
              <a:t>bought her chocolate cookies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,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her favorite snack.</a:t>
            </a: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40D2DE7C-B7F5-75CC-C6C6-DD4079898405}"/>
              </a:ext>
            </a:extLst>
          </p:cNvPr>
          <p:cNvSpPr/>
          <p:nvPr/>
        </p:nvSpPr>
        <p:spPr>
          <a:xfrm>
            <a:off x="1226063" y="3990007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27">
            <a:extLst>
              <a:ext uri="{FF2B5EF4-FFF2-40B4-BE49-F238E27FC236}">
                <a16:creationId xmlns:a16="http://schemas.microsoft.com/office/drawing/2014/main" id="{7D7BA58F-3978-5258-3BD3-9D9C2589FB75}"/>
              </a:ext>
            </a:extLst>
          </p:cNvPr>
          <p:cNvSpPr txBox="1">
            <a:spLocks/>
          </p:cNvSpPr>
          <p:nvPr/>
        </p:nvSpPr>
        <p:spPr>
          <a:xfrm>
            <a:off x="1833513" y="2127895"/>
            <a:ext cx="6853288" cy="57150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Three students will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tell you their stories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텍스트 개체 틀 27">
            <a:extLst>
              <a:ext uri="{FF2B5EF4-FFF2-40B4-BE49-F238E27FC236}">
                <a16:creationId xmlns:a16="http://schemas.microsoft.com/office/drawing/2014/main" id="{7949D892-E503-0B73-886D-83C84A0450D0}"/>
              </a:ext>
            </a:extLst>
          </p:cNvPr>
          <p:cNvSpPr txBox="1">
            <a:spLocks/>
          </p:cNvSpPr>
          <p:nvPr/>
        </p:nvSpPr>
        <p:spPr>
          <a:xfrm>
            <a:off x="1820195" y="2727582"/>
            <a:ext cx="92344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세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명의 학생이 당신에게 자신들의 이야기를 해 줄 것입니다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ea typeface="나눔고딕" panose="020D060400000000000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606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They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showed us their new house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833513" y="5179204"/>
            <a:ext cx="719698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gave her friend a birthday present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825301" y="5887090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친구에게 생일 선물을 주었다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dad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bought me a new bike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그들은 우리에게 새 집을 보여주었다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730012" y="2387353"/>
            <a:ext cx="588998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아빠가 나에게 새 자전거를 사 주셨다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7013114" cy="575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주어진 표현을 바르게 배열하여 문장을 완성해 봅시다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400" b="1" dirty="0">
              <a:latin typeface="나눔고딕" pitchFamily="2" charset="-127"/>
              <a:ea typeface="나눔고딕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39573" y="172077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81551" y="336645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325199" y="511005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2F89CC79-80BD-458C-9C59-4FA4627F059F}"/>
              </a:ext>
            </a:extLst>
          </p:cNvPr>
          <p:cNvSpPr txBox="1">
            <a:spLocks/>
          </p:cNvSpPr>
          <p:nvPr/>
        </p:nvSpPr>
        <p:spPr>
          <a:xfrm>
            <a:off x="1875317" y="5010219"/>
            <a:ext cx="8528628" cy="113567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brother _____________________.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(dinner / me / cooked)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8C9C0B4-FA06-4437-B52A-3737998E034D}"/>
              </a:ext>
            </a:extLst>
          </p:cNvPr>
          <p:cNvSpPr txBox="1">
            <a:spLocks/>
          </p:cNvSpPr>
          <p:nvPr/>
        </p:nvSpPr>
        <p:spPr>
          <a:xfrm>
            <a:off x="1875316" y="4447135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엄마에게 꽃 한 송이를 사 드렸다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1A5E13D8-3507-46D9-8EBB-A42FD0502539}"/>
              </a:ext>
            </a:extLst>
          </p:cNvPr>
          <p:cNvSpPr txBox="1">
            <a:spLocks/>
          </p:cNvSpPr>
          <p:nvPr/>
        </p:nvSpPr>
        <p:spPr>
          <a:xfrm>
            <a:off x="1875317" y="1639258"/>
            <a:ext cx="9101701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_____________________.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(my friend / lent / a pencil)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4FA8EAC8-059A-44EE-A770-CEC3EDC06011}"/>
              </a:ext>
            </a:extLst>
          </p:cNvPr>
          <p:cNvSpPr txBox="1">
            <a:spLocks/>
          </p:cNvSpPr>
          <p:nvPr/>
        </p:nvSpPr>
        <p:spPr>
          <a:xfrm>
            <a:off x="1899908" y="6154656"/>
            <a:ext cx="9470637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남동생은 나에게 저녁을 만들어 주었다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71E4904-CE42-418B-ACD3-3111833DAFC9}"/>
              </a:ext>
            </a:extLst>
          </p:cNvPr>
          <p:cNvSpPr txBox="1">
            <a:spLocks/>
          </p:cNvSpPr>
          <p:nvPr/>
        </p:nvSpPr>
        <p:spPr>
          <a:xfrm>
            <a:off x="1899908" y="3321423"/>
            <a:ext cx="9077110" cy="562937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She _____________________. </a:t>
            </a:r>
          </a:p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(bought / a flower / her mom)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3" name="텍스트 개체 틀 27">
            <a:extLst>
              <a:ext uri="{FF2B5EF4-FFF2-40B4-BE49-F238E27FC236}">
                <a16:creationId xmlns:a16="http://schemas.microsoft.com/office/drawing/2014/main" id="{EE63FE86-F2BA-4A3D-B7BF-CEA2368E378F}"/>
              </a:ext>
            </a:extLst>
          </p:cNvPr>
          <p:cNvSpPr txBox="1">
            <a:spLocks/>
          </p:cNvSpPr>
          <p:nvPr/>
        </p:nvSpPr>
        <p:spPr>
          <a:xfrm>
            <a:off x="1875317" y="2790843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나는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 </a:t>
            </a:r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친구에게 연필을 빌려주었다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058E5D9-2C90-4F04-B1D9-1FBDF0ACE56C}"/>
              </a:ext>
            </a:extLst>
          </p:cNvPr>
          <p:cNvSpPr txBox="1"/>
          <p:nvPr/>
        </p:nvSpPr>
        <p:spPr>
          <a:xfrm>
            <a:off x="2563276" y="3283286"/>
            <a:ext cx="45610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bought her mom a flower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74B950C-57CC-46D3-BFB9-46DBB12EC754}"/>
              </a:ext>
            </a:extLst>
          </p:cNvPr>
          <p:cNvSpPr txBox="1"/>
          <p:nvPr/>
        </p:nvSpPr>
        <p:spPr>
          <a:xfrm>
            <a:off x="3668516" y="4971817"/>
            <a:ext cx="4497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cooked me dinner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BF0B31-D341-4E76-AABF-3F96A2AEC162}"/>
              </a:ext>
            </a:extLst>
          </p:cNvPr>
          <p:cNvSpPr txBox="1"/>
          <p:nvPr/>
        </p:nvSpPr>
        <p:spPr>
          <a:xfrm>
            <a:off x="1333677" y="1633457"/>
            <a:ext cx="57167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lent my friend a pencil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5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276845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역할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관계대명사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접속사 역할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대명사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선행사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대신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역할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Tx/>
              <a:buChar char="-"/>
            </a:pP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주격 관계대명사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관계대명사가 절에서 주어를 대신할 경우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선행사의 종류에 따라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who, which, that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사용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주격 관계대명사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15524-7C34-9BED-3AF4-7D298F88F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9DA35593-1649-3A8C-4EF8-594634BD90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987F3F-2BD0-0EF6-5946-FC74FC797FB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DB4DA3-200E-6932-6DA4-443A06CA07E7}"/>
              </a:ext>
            </a:extLst>
          </p:cNvPr>
          <p:cNvSpPr txBox="1"/>
          <p:nvPr/>
        </p:nvSpPr>
        <p:spPr>
          <a:xfrm>
            <a:off x="1320847" y="1782996"/>
            <a:ext cx="9631580" cy="12668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선행사의 종류에 따라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who, which, that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사용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en-US" sz="2800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89A7D2EA-E339-A3A9-BB04-8E7AF747C83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8434555-C59A-FCF1-B7F3-5F3EAD814267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주격 관계대명사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37EEC16-D3E6-C990-B5B7-6C5F743B8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B1661B21-B813-8E11-3143-6B5A0729F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641598-F174-1BCC-5245-B228BD240987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03485DFA-6714-2B5C-7B67-8FF9E12E8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14275"/>
              </p:ext>
            </p:extLst>
          </p:nvPr>
        </p:nvGraphicFramePr>
        <p:xfrm>
          <a:off x="1320847" y="2665294"/>
          <a:ext cx="9245152" cy="240739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38239">
                  <a:extLst>
                    <a:ext uri="{9D8B030D-6E8A-4147-A177-3AD203B41FA5}">
                      <a16:colId xmlns:a16="http://schemas.microsoft.com/office/drawing/2014/main" val="3852841485"/>
                    </a:ext>
                  </a:extLst>
                </a:gridCol>
                <a:gridCol w="2873828">
                  <a:extLst>
                    <a:ext uri="{9D8B030D-6E8A-4147-A177-3AD203B41FA5}">
                      <a16:colId xmlns:a16="http://schemas.microsoft.com/office/drawing/2014/main" val="2670231143"/>
                    </a:ext>
                  </a:extLst>
                </a:gridCol>
                <a:gridCol w="3033085">
                  <a:extLst>
                    <a:ext uri="{9D8B030D-6E8A-4147-A177-3AD203B41FA5}">
                      <a16:colId xmlns:a16="http://schemas.microsoft.com/office/drawing/2014/main" val="4207111417"/>
                    </a:ext>
                  </a:extLst>
                </a:gridCol>
              </a:tblGrid>
              <a:tr h="7198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선행사의 종류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280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주격 관계대명사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ko-KR" sz="2800" b="0" kern="1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굴림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210358"/>
                  </a:ext>
                </a:extLst>
              </a:tr>
              <a:tr h="8588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사람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who</a:t>
                      </a:r>
                      <a:endParaRPr lang="ko-KR" altLang="en-US" sz="280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280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that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062147"/>
                  </a:ext>
                </a:extLst>
              </a:tr>
              <a:tr h="8286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사물</a:t>
                      </a: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, </a:t>
                      </a:r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동물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which</a:t>
                      </a:r>
                      <a:endParaRPr lang="ko-KR" altLang="en-US" sz="280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80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571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537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618</Words>
  <Application>Microsoft Office PowerPoint</Application>
  <PresentationFormat>와이드스크린</PresentationFormat>
  <Paragraphs>119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9" baseType="lpstr">
      <vt:lpstr>굴림</vt:lpstr>
      <vt:lpstr>나눔고딕</vt:lpstr>
      <vt:lpstr>Aptos</vt:lpstr>
      <vt:lpstr>Aptos Display</vt:lpstr>
      <vt:lpstr>Arial</vt:lpstr>
      <vt:lpstr>Calibri</vt:lpstr>
      <vt:lpstr>Office 테마</vt:lpstr>
      <vt:lpstr>Lesson 1   Together with Friends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71</cp:revision>
  <dcterms:created xsi:type="dcterms:W3CDTF">2024-07-02T00:56:12Z</dcterms:created>
  <dcterms:modified xsi:type="dcterms:W3CDTF">2025-12-05T06:48:03Z</dcterms:modified>
</cp:coreProperties>
</file>